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2" r:id="rId2"/>
    <p:sldId id="314" r:id="rId3"/>
    <p:sldId id="308" r:id="rId4"/>
    <p:sldId id="311" r:id="rId5"/>
    <p:sldId id="276" r:id="rId6"/>
    <p:sldId id="279" r:id="rId7"/>
    <p:sldId id="281" r:id="rId8"/>
  </p:sldIdLst>
  <p:sldSz cx="111125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иболова Майра Идрисовна" initials="БМ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488" autoAdjust="0"/>
  </p:normalViewPr>
  <p:slideViewPr>
    <p:cSldViewPr snapToGrid="0">
      <p:cViewPr varScale="1">
        <p:scale>
          <a:sx n="113" d="100"/>
          <a:sy n="113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28745701862912E-2"/>
          <c:y val="0.21059517136356376"/>
          <c:w val="0.93454250859627419"/>
          <c:h val="0.47462323836819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22461</c:v>
                </c:pt>
                <c:pt idx="1">
                  <c:v>24327</c:v>
                </c:pt>
                <c:pt idx="2">
                  <c:v>25645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39-4B3B-8473-BE1EB471D4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10992</c:v>
                </c:pt>
                <c:pt idx="1">
                  <c:v>11824</c:v>
                </c:pt>
                <c:pt idx="2">
                  <c:v>12872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39-4B3B-8473-BE1EB471D4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Обязательства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2879201714490067E-3"/>
                  <c:y val="-1.995295083718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E5-432A-8395-090C7D474A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252801142993378E-3"/>
                  <c:y val="-3.3254918061976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E5-432A-8395-090C7D474A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626400571496689E-3"/>
                  <c:y val="-4.6556885286767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C34-4972-92D4-D8F803F4C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11469</c:v>
                </c:pt>
                <c:pt idx="1">
                  <c:v>12503</c:v>
                </c:pt>
                <c:pt idx="2">
                  <c:v>12773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39-4B3B-8473-BE1EB471D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927912"/>
        <c:axId val="560927128"/>
      </c:barChart>
      <c:catAx>
        <c:axId val="56092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60927128"/>
        <c:crosses val="autoZero"/>
        <c:auto val="1"/>
        <c:lblAlgn val="ctr"/>
        <c:lblOffset val="100"/>
        <c:noMultiLvlLbl val="0"/>
      </c:catAx>
      <c:valAx>
        <c:axId val="560927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092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70538510332279"/>
          <c:y val="2.6769307660103395E-2"/>
          <c:w val="0.57029461489667721"/>
          <c:h val="0.12692904709734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28745701862912E-2"/>
          <c:y val="0.21059517136356376"/>
          <c:w val="0.93454250859627419"/>
          <c:h val="0.61344858809075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1269</c:v>
                </c:pt>
                <c:pt idx="1">
                  <c:v>1198</c:v>
                </c:pt>
                <c:pt idx="2">
                  <c:v>1627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FA-48BD-9077-F910C0AB50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380</c:v>
                </c:pt>
                <c:pt idx="1">
                  <c:v>256</c:v>
                </c:pt>
                <c:pt idx="2">
                  <c:v>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FA-48BD-9077-F910C0AB50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Обязательства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889</c:v>
                </c:pt>
                <c:pt idx="1">
                  <c:v>942</c:v>
                </c:pt>
                <c:pt idx="2">
                  <c:v>1434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FA-48BD-9077-F910C0AB5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2093792"/>
        <c:axId val="562094184"/>
      </c:barChart>
      <c:catAx>
        <c:axId val="56209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62094184"/>
        <c:crosses val="autoZero"/>
        <c:auto val="1"/>
        <c:lblAlgn val="ctr"/>
        <c:lblOffset val="100"/>
        <c:noMultiLvlLbl val="0"/>
      </c:catAx>
      <c:valAx>
        <c:axId val="562094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209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70655551856552"/>
          <c:y val="2.6769307660103395E-2"/>
          <c:w val="0.62429344448143442"/>
          <c:h val="0.10242159680951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8E6A-0C58-47E2-A017-EC75BE840F2C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1143000"/>
            <a:ext cx="5000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7CC2A-1EC4-4C46-ACF6-167FB4BE9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4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6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1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3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4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063" y="1122363"/>
            <a:ext cx="8334375" cy="2387600"/>
          </a:xfrm>
        </p:spPr>
        <p:txBody>
          <a:bodyPr anchor="b"/>
          <a:lstStyle>
            <a:lvl1pPr algn="ctr">
              <a:defRPr sz="54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063" y="3602038"/>
            <a:ext cx="8334375" cy="1655762"/>
          </a:xfrm>
        </p:spPr>
        <p:txBody>
          <a:bodyPr/>
          <a:lstStyle>
            <a:lvl1pPr marL="0" indent="0" algn="ctr">
              <a:buNone/>
              <a:defRPr sz="2188"/>
            </a:lvl1pPr>
            <a:lvl2pPr marL="416738" indent="0" algn="ctr">
              <a:buNone/>
              <a:defRPr sz="1823"/>
            </a:lvl2pPr>
            <a:lvl3pPr marL="833476" indent="0" algn="ctr">
              <a:buNone/>
              <a:defRPr sz="1641"/>
            </a:lvl3pPr>
            <a:lvl4pPr marL="1250213" indent="0" algn="ctr">
              <a:buNone/>
              <a:defRPr sz="1458"/>
            </a:lvl4pPr>
            <a:lvl5pPr marL="1666951" indent="0" algn="ctr">
              <a:buNone/>
              <a:defRPr sz="1458"/>
            </a:lvl5pPr>
            <a:lvl6pPr marL="2083689" indent="0" algn="ctr">
              <a:buNone/>
              <a:defRPr sz="1458"/>
            </a:lvl6pPr>
            <a:lvl7pPr marL="2500427" indent="0" algn="ctr">
              <a:buNone/>
              <a:defRPr sz="1458"/>
            </a:lvl7pPr>
            <a:lvl8pPr marL="2917165" indent="0" algn="ctr">
              <a:buNone/>
              <a:defRPr sz="1458"/>
            </a:lvl8pPr>
            <a:lvl9pPr marL="3333902" indent="0" algn="ctr">
              <a:buNone/>
              <a:defRPr sz="145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9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7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2383" y="365125"/>
            <a:ext cx="239613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3984" y="365125"/>
            <a:ext cx="7049492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1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2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7" y="1709739"/>
            <a:ext cx="9584531" cy="2852737"/>
          </a:xfrm>
        </p:spPr>
        <p:txBody>
          <a:bodyPr anchor="b"/>
          <a:lstStyle>
            <a:lvl1pPr>
              <a:defRPr sz="54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197" y="4589464"/>
            <a:ext cx="9584531" cy="1500187"/>
          </a:xfrm>
        </p:spPr>
        <p:txBody>
          <a:bodyPr/>
          <a:lstStyle>
            <a:lvl1pPr marL="0" indent="0">
              <a:buNone/>
              <a:defRPr sz="2188">
                <a:solidFill>
                  <a:schemeClr val="tx1">
                    <a:tint val="75000"/>
                  </a:schemeClr>
                </a:solidFill>
              </a:defRPr>
            </a:lvl1pPr>
            <a:lvl2pPr marL="416738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2pPr>
            <a:lvl3pPr marL="833476" indent="0">
              <a:buNone/>
              <a:defRPr sz="1641">
                <a:solidFill>
                  <a:schemeClr val="tx1">
                    <a:tint val="75000"/>
                  </a:schemeClr>
                </a:solidFill>
              </a:defRPr>
            </a:lvl3pPr>
            <a:lvl4pPr marL="1250213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4pPr>
            <a:lvl5pPr marL="1666951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5pPr>
            <a:lvl6pPr marL="2083689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6pPr>
            <a:lvl7pPr marL="250042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7pPr>
            <a:lvl8pPr marL="2917165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8pPr>
            <a:lvl9pPr marL="3333902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8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984" y="1825625"/>
            <a:ext cx="472281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5703" y="1825625"/>
            <a:ext cx="472281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3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365126"/>
            <a:ext cx="958453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432" y="1681163"/>
            <a:ext cx="4701108" cy="823912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416738" indent="0">
              <a:buNone/>
              <a:defRPr sz="1823" b="1"/>
            </a:lvl2pPr>
            <a:lvl3pPr marL="833476" indent="0">
              <a:buNone/>
              <a:defRPr sz="1641" b="1"/>
            </a:lvl3pPr>
            <a:lvl4pPr marL="1250213" indent="0">
              <a:buNone/>
              <a:defRPr sz="1458" b="1"/>
            </a:lvl4pPr>
            <a:lvl5pPr marL="1666951" indent="0">
              <a:buNone/>
              <a:defRPr sz="1458" b="1"/>
            </a:lvl5pPr>
            <a:lvl6pPr marL="2083689" indent="0">
              <a:buNone/>
              <a:defRPr sz="1458" b="1"/>
            </a:lvl6pPr>
            <a:lvl7pPr marL="2500427" indent="0">
              <a:buNone/>
              <a:defRPr sz="1458" b="1"/>
            </a:lvl7pPr>
            <a:lvl8pPr marL="2917165" indent="0">
              <a:buNone/>
              <a:defRPr sz="1458" b="1"/>
            </a:lvl8pPr>
            <a:lvl9pPr marL="3333902" indent="0">
              <a:buNone/>
              <a:defRPr sz="14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32" y="2505075"/>
            <a:ext cx="470110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5703" y="1681163"/>
            <a:ext cx="4724260" cy="823912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416738" indent="0">
              <a:buNone/>
              <a:defRPr sz="1823" b="1"/>
            </a:lvl2pPr>
            <a:lvl3pPr marL="833476" indent="0">
              <a:buNone/>
              <a:defRPr sz="1641" b="1"/>
            </a:lvl3pPr>
            <a:lvl4pPr marL="1250213" indent="0">
              <a:buNone/>
              <a:defRPr sz="1458" b="1"/>
            </a:lvl4pPr>
            <a:lvl5pPr marL="1666951" indent="0">
              <a:buNone/>
              <a:defRPr sz="1458" b="1"/>
            </a:lvl5pPr>
            <a:lvl6pPr marL="2083689" indent="0">
              <a:buNone/>
              <a:defRPr sz="1458" b="1"/>
            </a:lvl6pPr>
            <a:lvl7pPr marL="2500427" indent="0">
              <a:buNone/>
              <a:defRPr sz="1458" b="1"/>
            </a:lvl7pPr>
            <a:lvl8pPr marL="2917165" indent="0">
              <a:buNone/>
              <a:defRPr sz="1458" b="1"/>
            </a:lvl8pPr>
            <a:lvl9pPr marL="3333902" indent="0">
              <a:buNone/>
              <a:defRPr sz="14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5703" y="2505075"/>
            <a:ext cx="472426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5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457200"/>
            <a:ext cx="3584070" cy="1600200"/>
          </a:xfrm>
        </p:spPr>
        <p:txBody>
          <a:bodyPr anchor="b"/>
          <a:lstStyle>
            <a:lvl1pPr>
              <a:defRPr sz="29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260" y="987426"/>
            <a:ext cx="5625703" cy="4873625"/>
          </a:xfrm>
        </p:spPr>
        <p:txBody>
          <a:bodyPr/>
          <a:lstStyle>
            <a:lvl1pPr>
              <a:defRPr sz="2917"/>
            </a:lvl1pPr>
            <a:lvl2pPr>
              <a:defRPr sz="2552"/>
            </a:lvl2pPr>
            <a:lvl3pPr>
              <a:defRPr sz="2188"/>
            </a:lvl3pPr>
            <a:lvl4pPr>
              <a:defRPr sz="1823"/>
            </a:lvl4pPr>
            <a:lvl5pPr>
              <a:defRPr sz="1823"/>
            </a:lvl5pPr>
            <a:lvl6pPr>
              <a:defRPr sz="1823"/>
            </a:lvl6pPr>
            <a:lvl7pPr>
              <a:defRPr sz="1823"/>
            </a:lvl7pPr>
            <a:lvl8pPr>
              <a:defRPr sz="1823"/>
            </a:lvl8pPr>
            <a:lvl9pPr>
              <a:defRPr sz="18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32" y="2057400"/>
            <a:ext cx="3584070" cy="3811588"/>
          </a:xfrm>
        </p:spPr>
        <p:txBody>
          <a:bodyPr/>
          <a:lstStyle>
            <a:lvl1pPr marL="0" indent="0">
              <a:buNone/>
              <a:defRPr sz="1458"/>
            </a:lvl1pPr>
            <a:lvl2pPr marL="416738" indent="0">
              <a:buNone/>
              <a:defRPr sz="1276"/>
            </a:lvl2pPr>
            <a:lvl3pPr marL="833476" indent="0">
              <a:buNone/>
              <a:defRPr sz="1094"/>
            </a:lvl3pPr>
            <a:lvl4pPr marL="1250213" indent="0">
              <a:buNone/>
              <a:defRPr sz="912"/>
            </a:lvl4pPr>
            <a:lvl5pPr marL="1666951" indent="0">
              <a:buNone/>
              <a:defRPr sz="912"/>
            </a:lvl5pPr>
            <a:lvl6pPr marL="2083689" indent="0">
              <a:buNone/>
              <a:defRPr sz="912"/>
            </a:lvl6pPr>
            <a:lvl7pPr marL="2500427" indent="0">
              <a:buNone/>
              <a:defRPr sz="912"/>
            </a:lvl7pPr>
            <a:lvl8pPr marL="2917165" indent="0">
              <a:buNone/>
              <a:defRPr sz="912"/>
            </a:lvl8pPr>
            <a:lvl9pPr marL="3333902" indent="0">
              <a:buNone/>
              <a:defRPr sz="9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2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457200"/>
            <a:ext cx="3584070" cy="1600200"/>
          </a:xfrm>
        </p:spPr>
        <p:txBody>
          <a:bodyPr anchor="b"/>
          <a:lstStyle>
            <a:lvl1pPr>
              <a:defRPr sz="29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4260" y="987426"/>
            <a:ext cx="5625703" cy="4873625"/>
          </a:xfrm>
        </p:spPr>
        <p:txBody>
          <a:bodyPr anchor="t"/>
          <a:lstStyle>
            <a:lvl1pPr marL="0" indent="0">
              <a:buNone/>
              <a:defRPr sz="2917"/>
            </a:lvl1pPr>
            <a:lvl2pPr marL="416738" indent="0">
              <a:buNone/>
              <a:defRPr sz="2552"/>
            </a:lvl2pPr>
            <a:lvl3pPr marL="833476" indent="0">
              <a:buNone/>
              <a:defRPr sz="2188"/>
            </a:lvl3pPr>
            <a:lvl4pPr marL="1250213" indent="0">
              <a:buNone/>
              <a:defRPr sz="1823"/>
            </a:lvl4pPr>
            <a:lvl5pPr marL="1666951" indent="0">
              <a:buNone/>
              <a:defRPr sz="1823"/>
            </a:lvl5pPr>
            <a:lvl6pPr marL="2083689" indent="0">
              <a:buNone/>
              <a:defRPr sz="1823"/>
            </a:lvl6pPr>
            <a:lvl7pPr marL="2500427" indent="0">
              <a:buNone/>
              <a:defRPr sz="1823"/>
            </a:lvl7pPr>
            <a:lvl8pPr marL="2917165" indent="0">
              <a:buNone/>
              <a:defRPr sz="1823"/>
            </a:lvl8pPr>
            <a:lvl9pPr marL="3333902" indent="0">
              <a:buNone/>
              <a:defRPr sz="182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32" y="2057400"/>
            <a:ext cx="3584070" cy="3811588"/>
          </a:xfrm>
        </p:spPr>
        <p:txBody>
          <a:bodyPr/>
          <a:lstStyle>
            <a:lvl1pPr marL="0" indent="0">
              <a:buNone/>
              <a:defRPr sz="1458"/>
            </a:lvl1pPr>
            <a:lvl2pPr marL="416738" indent="0">
              <a:buNone/>
              <a:defRPr sz="1276"/>
            </a:lvl2pPr>
            <a:lvl3pPr marL="833476" indent="0">
              <a:buNone/>
              <a:defRPr sz="1094"/>
            </a:lvl3pPr>
            <a:lvl4pPr marL="1250213" indent="0">
              <a:buNone/>
              <a:defRPr sz="912"/>
            </a:lvl4pPr>
            <a:lvl5pPr marL="1666951" indent="0">
              <a:buNone/>
              <a:defRPr sz="912"/>
            </a:lvl5pPr>
            <a:lvl6pPr marL="2083689" indent="0">
              <a:buNone/>
              <a:defRPr sz="912"/>
            </a:lvl6pPr>
            <a:lvl7pPr marL="2500427" indent="0">
              <a:buNone/>
              <a:defRPr sz="912"/>
            </a:lvl7pPr>
            <a:lvl8pPr marL="2917165" indent="0">
              <a:buNone/>
              <a:defRPr sz="912"/>
            </a:lvl8pPr>
            <a:lvl9pPr marL="3333902" indent="0">
              <a:buNone/>
              <a:defRPr sz="9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985" y="365126"/>
            <a:ext cx="95845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3985" y="1825625"/>
            <a:ext cx="95845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3984" y="6356351"/>
            <a:ext cx="2500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35260-1ACB-4C0B-B70E-2F10738FADC1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1016" y="6356351"/>
            <a:ext cx="3750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203" y="6356351"/>
            <a:ext cx="2500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9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3476" rtl="0" eaLnBrk="1" latinLnBrk="0" hangingPunct="1">
        <a:lnSpc>
          <a:spcPct val="90000"/>
        </a:lnSpc>
        <a:spcBef>
          <a:spcPct val="0"/>
        </a:spcBef>
        <a:buNone/>
        <a:defRPr sz="40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369" indent="-208369" algn="l" defTabSz="833476" rtl="0" eaLnBrk="1" latinLnBrk="0" hangingPunct="1">
        <a:lnSpc>
          <a:spcPct val="90000"/>
        </a:lnSpc>
        <a:spcBef>
          <a:spcPts val="912"/>
        </a:spcBef>
        <a:buFont typeface="Arial" panose="020B0604020202020204" pitchFamily="34" charset="0"/>
        <a:buChar char="•"/>
        <a:defRPr sz="2552" kern="1200">
          <a:solidFill>
            <a:schemeClr val="tx1"/>
          </a:solidFill>
          <a:latin typeface="+mn-lt"/>
          <a:ea typeface="+mn-ea"/>
          <a:cs typeface="+mn-cs"/>
        </a:defRPr>
      </a:lvl1pPr>
      <a:lvl2pPr marL="625107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2pPr>
      <a:lvl3pPr marL="1041845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458582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875320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292058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708796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3125534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542271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1pPr>
      <a:lvl2pPr marL="416738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2pPr>
      <a:lvl3pPr marL="833476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3pPr>
      <a:lvl4pPr marL="1250213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666951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083689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500427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2917165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333902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chart" Target="../charts/chart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cm-kazyna.kz/fund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tm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0"/>
          <p:cNvSpPr txBox="1"/>
          <p:nvPr/>
        </p:nvSpPr>
        <p:spPr>
          <a:xfrm>
            <a:off x="982688" y="71331"/>
            <a:ext cx="9697263" cy="83099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l" defTabSz="914400">
              <a:defRPr sz="4000" b="0">
                <a:solidFill>
                  <a:srgbClr val="4FB6E8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прямых инвестиций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Development Fund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5535739" y="1084960"/>
            <a:ext cx="5380323" cy="5692465"/>
            <a:chOff x="6442642" y="984106"/>
            <a:chExt cx="4713402" cy="5692465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640536" y="1135436"/>
              <a:ext cx="4308664" cy="5541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6702755" y="984106"/>
              <a:ext cx="4193177" cy="3031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42642" y="1001069"/>
              <a:ext cx="4713402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Инвестиционная декларация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702755" y="1295656"/>
              <a:ext cx="4238123" cy="52168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Целевые партнеры: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Иностранные инвесторы (институциональные и отраслевые)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300"/>
                </a:spcAft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Сумма инвестиций: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не более суммы прямых инвестиций иностранного партнера</a:t>
              </a:r>
            </a:p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Отрасли инвестирования: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приоритетные отрасли государственных программ;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сельское хозяйство;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инфраструктура и ГЧП;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услуги, включая туризм, логистику и ИТ.</a:t>
              </a:r>
            </a:p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Инвестиционные ограничения: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не более 50% владения в инвестируемой компании/активе (консолидировано);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1200">
                  <a:latin typeface="Arial" panose="020B0604020202020204" pitchFamily="34" charset="0"/>
                  <a:cs typeface="Arial" panose="020B0604020202020204" pitchFamily="34" charset="0"/>
                </a:rPr>
                <a:t>е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финансируются проекты/активы в первичной добыче сырьевого сектора, в производстве алкоголя, табака, наркотиков и секторе азартных игр;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«проекты развития c ноля» фондируются только совместно с отраслевым инвестором, имеющим опыт, экспертизу и/или доступ к рынкам сбыта.</a:t>
              </a:r>
            </a:p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Целевая доходность: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не менее 5% по инфраструктурным активам;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не менее 15% по другим активам.</a:t>
              </a:r>
            </a:p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Горизонт инвестирования: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20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лет по инфраструктурным активам;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до 10 лет по другим активам.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75927" y="1084960"/>
            <a:ext cx="5380323" cy="5692465"/>
            <a:chOff x="6442642" y="984106"/>
            <a:chExt cx="4713402" cy="5692465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640536" y="1135436"/>
              <a:ext cx="4308664" cy="5541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7453658" y="1303760"/>
              <a:ext cx="3425611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Создан в 2019 году в соответствии с Указом Президента РК и зарегистрирован в Международном финансовом центре «Астана», который регулируется английским правом.</a:t>
              </a:r>
            </a:p>
            <a:p>
              <a:pPr algn="just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6702755" y="984106"/>
              <a:ext cx="4193177" cy="3031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42642" y="1001069"/>
              <a:ext cx="4713402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Коротко о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KIDF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638114" y="2094883"/>
              <a:ext cx="4257819" cy="4178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300"/>
                </a:spcAft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Цель 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Привлечение  инвестиций в развитие экономики Республики Казахстан, путем совместного инвестирования с зарубежными партнерами.</a:t>
              </a:r>
            </a:p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Направления деятельности: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прямые инвестиции в проекты/активы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партнерства с аналогичными фондами</a:t>
              </a:r>
            </a:p>
            <a:p>
              <a:pPr algn="just">
                <a:spcAft>
                  <a:spcPts val="300"/>
                </a:spcAft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Совет директоров включает: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Премьер-Министр (Председатель);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Первый Заместитель Премьер-Министра – Министр финансов;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Министр иностранных дел;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Управляющий МФЦА;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k-KZ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Председатель Правления;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Два независимых директора.</a:t>
              </a:r>
            </a:p>
            <a:p>
              <a:pPr algn="just">
                <a:spcAft>
                  <a:spcPts val="300"/>
                </a:spcAft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Активы под управлением: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Целевое значение – 370 млрд. тенге (порядка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$1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млрд.)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22701"/>
            <a:ext cx="873403" cy="9315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64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0"/>
          <p:cNvSpPr txBox="1"/>
          <p:nvPr/>
        </p:nvSpPr>
        <p:spPr>
          <a:xfrm>
            <a:off x="183323" y="81119"/>
            <a:ext cx="9697263" cy="83099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FB6E8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Китайский инвестиционный фонд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«Фонд Шелкового Пути»</a:t>
            </a:r>
          </a:p>
        </p:txBody>
      </p:sp>
      <p:sp>
        <p:nvSpPr>
          <p:cNvPr id="2" name="AutoShape 2" descr="ÐÐ°ÑÑÐ¸Ð½ÐºÐ¸ Ð¿Ð¾ Ð·Ð°Ð¿ÑÐ¾ÑÑ Ð°ÐºÐº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http://www.kazagro.kz/fond-theme/images/logo/ru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8" descr="ÐÐ°ÑÑÐ¸Ð½ÐºÐ¸ Ð¿Ð¾ Ð·Ð°Ð¿ÑÐ¾ÑÑ Ð¿ÑÐ¾Ð´ÐºÐ¾ÑÐ¿Ð¾ÑÐ°ÑÐ¸Ñ Ð»Ð¾Ð³Ð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7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4760223" y="1084960"/>
            <a:ext cx="6155840" cy="5692465"/>
            <a:chOff x="5763256" y="984106"/>
            <a:chExt cx="5392790" cy="5692465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763257" y="1135436"/>
              <a:ext cx="5392789" cy="5541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6702755" y="984106"/>
              <a:ext cx="4193177" cy="3031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42642" y="1001069"/>
              <a:ext cx="4713402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Условия соглашения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763256" y="1295656"/>
              <a:ext cx="5392785" cy="534761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ru-RU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Отрасли инвестирования: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горнодобывающая промышленность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Черная и  цветная металлургия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нефть и газ (добыча и переработка)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Химическая и нефтехимическая отрасли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финансовые услуги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энергетика / возобновляемая энергетика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АПК, лесное хозяйство и рыболовство, пищевая отрасль.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машиностроение.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и другие отрасли.</a:t>
              </a:r>
            </a:p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ru-RU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Инвестиционные ограничения: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сумма финансирования в один проект не более 20% от совокупного капитала Фонда.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долевое участие собственного капитала в  одном проекте не должно превышать 70% от общего количества акций инвестируемой компании .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отношение заемного капитала к собственному проекта не должно превышать 80:20.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сумма инвестиций для одной отрасли не должна превышать 30% от совокупного капитала Фонда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в отношении долевых инвестиционных проектов, предполагаемое значение </a:t>
              </a:r>
              <a:r>
                <a:rPr lang="en-US" sz="1150" dirty="0">
                  <a:latin typeface="Arial" panose="020B0604020202020204" pitchFamily="34" charset="0"/>
                  <a:cs typeface="Arial" panose="020B0604020202020204" pitchFamily="34" charset="0"/>
                </a:rPr>
                <a:t>IRR: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не менее 10%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китайское содержание проекта, включая, но не ограничиваясь: инженерными сооружениями, оборудованием, реализацией продукции, экспортом технологий и оказанием услуг китайскими компаниями, должно составлять не менее 30%.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в отношении прямого кредитования и последующего кредитования проектов, процентная ставка будет определяться в зависимости от состояния проектов и переговоров с соответствующими сторонами.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75929" y="1084960"/>
            <a:ext cx="4435855" cy="5692465"/>
            <a:chOff x="6442643" y="984106"/>
            <a:chExt cx="3886006" cy="5692465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640536" y="1135436"/>
              <a:ext cx="3688113" cy="5541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640536" y="1855087"/>
              <a:ext cx="3511896" cy="127727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Соглашение о создании Китайско-Казахстанского Фонда сотрудничества производственных мощностей (далее – Фонд) был подписано 14 декабря 2015 года, зарегистрировано 7 декабря 2016 года в г. Пекин</a:t>
              </a:r>
            </a:p>
            <a:p>
              <a:pPr algn="just">
                <a:spcBef>
                  <a:spcPts val="600"/>
                </a:spcBef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Размер капитала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2 млрд. долларов США, 100% участие ФШП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6702755" y="984106"/>
              <a:ext cx="3449677" cy="28446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42643" y="1001069"/>
              <a:ext cx="3709789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Коротко о ФШП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691832" y="3472611"/>
              <a:ext cx="3460600" cy="23929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Цель 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реализация инвестиционных проектов на территории Республики Казахстан.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300"/>
                </a:spcAft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Мандат: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предоставление услуг инвестиционного фонда на среднесрочной и долгосрочной основе;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инвестиции в акционерный капитал;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прямое кредитование и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перекредитование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через банки второго уровня;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проектное финансирование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" descr="http://www.silkroadfund.com.cn/eportal/fileDir/cnwap/template/common/top/logo_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0" y="1422234"/>
            <a:ext cx="1672078" cy="55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2557" y="1518848"/>
            <a:ext cx="2008948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ФШП создан в 2014 году. </a:t>
            </a:r>
          </a:p>
        </p:txBody>
      </p:sp>
    </p:spTree>
    <p:extLst>
      <p:ext uri="{BB962C8B-B14F-4D97-AF65-F5344CB8AC3E}">
        <p14:creationId xmlns:p14="http://schemas.microsoft.com/office/powerpoint/2010/main" val="259830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Ð»Ð°Ð²Ð½Ð°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35" y="2104130"/>
            <a:ext cx="1018950" cy="59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782" y="2311476"/>
            <a:ext cx="1710263" cy="1204672"/>
          </a:xfrm>
          <a:prstGeom prst="rect">
            <a:avLst/>
          </a:prstGeom>
          <a:ln>
            <a:noFill/>
          </a:ln>
        </p:spPr>
      </p:pic>
      <p:sp>
        <p:nvSpPr>
          <p:cNvPr id="42" name="Прямоугольник 41"/>
          <p:cNvSpPr/>
          <p:nvPr/>
        </p:nvSpPr>
        <p:spPr>
          <a:xfrm>
            <a:off x="6185269" y="1687877"/>
            <a:ext cx="4711638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Совет директоров включает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СД – Премьер-министр РК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Член СД – Помощник Президента РК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Член СД – Министр национальной экономики РК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четыре независимых директора;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правления АО «ФНБ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Самрук-Қазына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конкурентоспособности, рыночной стоимости и доходности организаций группы;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внедрение наилучшей практики корпоративного управления;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разработки и внедрения в группе Фонда инновационных процессов и технологий;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привлечении инвестиций в республику, создание условий для инвестиционной активности группы, разработка и реализация инвестиционных стратегических проектов национального, межотраслевого и регионального масштабов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10"/>
          <p:cNvSpPr txBox="1"/>
          <p:nvPr/>
        </p:nvSpPr>
        <p:spPr>
          <a:xfrm>
            <a:off x="183323" y="183989"/>
            <a:ext cx="8941627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FB6E8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Меры финансовой поддержки АО «ФНБ «</a:t>
            </a:r>
            <a:r>
              <a:rPr lang="ru-RU" dirty="0" err="1">
                <a:solidFill>
                  <a:schemeClr val="tx1"/>
                </a:solidFill>
              </a:rPr>
              <a:t>Самрук-Казына</a:t>
            </a:r>
            <a:r>
              <a:rPr lang="ru-RU" dirty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700" y="1977183"/>
            <a:ext cx="5895063" cy="4699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0876" y="1135436"/>
            <a:ext cx="4758324" cy="5541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900" y="1065193"/>
            <a:ext cx="604485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АО «ФНБ «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Самрук-Казына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инвестиционный холдинг, нацелен на повышение национального благосостояния Республики Казахстан и поддержке модернизации национальной экономики. В структуре Фонда 12 портфельных компаний.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2690" y="1836257"/>
            <a:ext cx="4193177" cy="30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84" y="1854025"/>
            <a:ext cx="4713402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Коротко о структуре «ФНБ «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Самрук-Казына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56837" y="1301359"/>
            <a:ext cx="363564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АО «ФНБ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Самрук-Казына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основан в 2008 году Указом Президента Республики Казахстан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02755" y="984106"/>
            <a:ext cx="4193177" cy="30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2642" y="1001069"/>
            <a:ext cx="4713402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Коротко об «ФНБ «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Самрук-Казына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208078" y="4881979"/>
            <a:ext cx="3709650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Финансовые показатели, млрд. тенге (2018):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526662617"/>
              </p:ext>
            </p:extLst>
          </p:nvPr>
        </p:nvGraphicFramePr>
        <p:xfrm>
          <a:off x="6281608" y="5069382"/>
          <a:ext cx="4597052" cy="190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2" descr="ÐÐ°ÑÑÐ¸Ð½ÐºÐ¸ Ð¿Ð¾ Ð·Ð°Ð¿ÑÐ¾ÑÑ Ð»Ð¾Ð³Ð¾ÑÐ¸Ð¿ ÑÐ°Ð¼ÑÑÐº ÐºÐ°Ð·ÑÐ½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608" y="1340036"/>
            <a:ext cx="662362" cy="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950758"/>
              </p:ext>
            </p:extLst>
          </p:nvPr>
        </p:nvGraphicFramePr>
        <p:xfrm>
          <a:off x="-27144" y="3970637"/>
          <a:ext cx="3859556" cy="2743200"/>
        </p:xfrm>
        <a:graphic>
          <a:graphicData uri="http://schemas.openxmlformats.org/drawingml/2006/table">
            <a:tbl>
              <a:tblPr/>
              <a:tblGrid>
                <a:gridCol w="229430">
                  <a:extLst>
                    <a:ext uri="{9D8B030D-6E8A-4147-A177-3AD203B41FA5}">
                      <a16:colId xmlns:a16="http://schemas.microsoft.com/office/drawing/2014/main" xmlns="" val="322500779"/>
                    </a:ext>
                  </a:extLst>
                </a:gridCol>
                <a:gridCol w="2087544">
                  <a:extLst>
                    <a:ext uri="{9D8B030D-6E8A-4147-A177-3AD203B41FA5}">
                      <a16:colId xmlns:a16="http://schemas.microsoft.com/office/drawing/2014/main" xmlns="" val="1412921791"/>
                    </a:ext>
                  </a:extLst>
                </a:gridCol>
                <a:gridCol w="679755">
                  <a:extLst>
                    <a:ext uri="{9D8B030D-6E8A-4147-A177-3AD203B41FA5}">
                      <a16:colId xmlns:a16="http://schemas.microsoft.com/office/drawing/2014/main" xmlns="" val="2319946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253453843"/>
                    </a:ext>
                  </a:extLst>
                </a:gridCol>
                <a:gridCol w="654547">
                  <a:extLst>
                    <a:ext uri="{9D8B030D-6E8A-4147-A177-3AD203B41FA5}">
                      <a16:colId xmlns:a16="http://schemas.microsoft.com/office/drawing/2014/main" xmlns="" val="2178461029"/>
                    </a:ext>
                  </a:extLst>
                </a:gridCol>
              </a:tblGrid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Нефть и газ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56,6 %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8550178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Промышленность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3050305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логистика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1316149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Финансовые активы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4866848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Горнорудная отрасль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9347259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Энергетика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4815995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Химическая отрасль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1080349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Коммуникации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5784630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Недвижимость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5660564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170177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700" y="3702682"/>
            <a:ext cx="270439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С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тоимость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чистых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активов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2018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pic>
        <p:nvPicPr>
          <p:cNvPr id="1037" name="Picture 13" descr="http://www.kmg.kz/assets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9" y="2092680"/>
            <a:ext cx="1724714" cy="41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tks.kz/img/logo_p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9" y="2506541"/>
            <a:ext cx="1298448" cy="56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669" y="3041183"/>
            <a:ext cx="1089632" cy="653779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6724" y="3170838"/>
            <a:ext cx="2345111" cy="474885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0630" y="2750168"/>
            <a:ext cx="1532376" cy="369652"/>
          </a:xfrm>
          <a:prstGeom prst="rect">
            <a:avLst/>
          </a:prstGeom>
          <a:ln>
            <a:noFill/>
          </a:ln>
        </p:spPr>
      </p:pic>
      <p:pic>
        <p:nvPicPr>
          <p:cNvPr id="1057" name="Picture 33" descr="https://fnsk.kz/assets/images/fnsk-logo.png?v=1.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91" y="3105230"/>
            <a:ext cx="909702" cy="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Air Astan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89" y="2667811"/>
            <a:ext cx="1297640" cy="51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s://www.skinvest.kz/bitrix/templates/skinvest-2018-en/assets/images/logo_ru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03" y="3087086"/>
            <a:ext cx="1442095" cy="64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ÐÐ Â«Ð¡Ð°Ð¼ÑÑÐº-Ð­Ð½ÐµÑÐ³Ð¾Â» 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98" y="2173402"/>
            <a:ext cx="1365055" cy="4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27" y="2093222"/>
            <a:ext cx="1065034" cy="62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80511" y="4309902"/>
            <a:ext cx="2340054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итогам 2018 года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АО «ФНБ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Самрук-Қазына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показал рост доходности (ROE) на уровне 8,0% в сравнении с 6,5% в 2017 г. и достиг по темпам роста уровня международных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бенчмарков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таких как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Temasek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Holdings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(Сингапур),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(Австралия)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9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 txBox="1"/>
          <p:nvPr/>
        </p:nvSpPr>
        <p:spPr>
          <a:xfrm>
            <a:off x="183323" y="183989"/>
            <a:ext cx="8941627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FB6E8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Меры финансовой поддержки АО «ФНБ «</a:t>
            </a:r>
            <a:r>
              <a:rPr lang="ru-RU" dirty="0" err="1">
                <a:solidFill>
                  <a:schemeClr val="tx1"/>
                </a:solidFill>
              </a:rPr>
              <a:t>Самрук-Казына</a:t>
            </a:r>
            <a:r>
              <a:rPr lang="ru-RU" dirty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701" y="1179988"/>
            <a:ext cx="10769499" cy="54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903" y="1005734"/>
            <a:ext cx="10649074" cy="2482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03142" y="1339556"/>
            <a:ext cx="8799221" cy="5289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77715" y="1530363"/>
            <a:ext cx="3009427" cy="501729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700" y="1854903"/>
            <a:ext cx="1876605" cy="38087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Об институте: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Создан 20 июля 2007 года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100% принадлежит - АО «ФНБ «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Самрук-Казына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Статус и мандат: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прямое финансирование инвестиционных проектов, направленных на создание конкурентоспособных товаров и услуг с целью качественного увеличения местного содержания.</a:t>
            </a:r>
          </a:p>
          <a:p>
            <a:endParaRPr lang="ru-RU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04188" y="1524482"/>
            <a:ext cx="5481128" cy="176456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474" y="1022696"/>
            <a:ext cx="8515400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ТОО «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Самрук-Казына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Инвест»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03" y="1339556"/>
            <a:ext cx="1801332" cy="5289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9" name="Picture 37" descr="https://www.skinvest.kz/bitrix/templates/skinvest-2018-en/assets/images/logo_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" y="1356222"/>
            <a:ext cx="1125305" cy="50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3053" y="2552007"/>
            <a:ext cx="2994089" cy="297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</a:pP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Вид финансирования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: инвестиции в основной капитал</a:t>
            </a:r>
          </a:p>
          <a:p>
            <a:pPr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</a:pP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</a:t>
            </a:r>
          </a:p>
          <a:p>
            <a:pPr marL="285750" indent="-2857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проекты в приоритетных отраслях АО «ФНБ «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Самрук-Казына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проекты, направленные на развитие внутрихолдинговой кооперации;</a:t>
            </a:r>
          </a:p>
          <a:p>
            <a:pPr marL="285750" indent="-2857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проекты, направленные на модернизацию экономики Казахстана;</a:t>
            </a:r>
          </a:p>
          <a:p>
            <a:pPr marL="285750" indent="-2857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проекты, направленные на реализацию Концепции по переходу Казахстана к «зеленой экономике».</a:t>
            </a:r>
          </a:p>
          <a:p>
            <a:pPr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</a:pP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Географический фокус: 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Казахстан и другие страны, в случае производственной кооперации с Казахстаном</a:t>
            </a:r>
          </a:p>
          <a:p>
            <a:pPr marL="285750" indent="-2857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Стоимость проектов: 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до 150 млн. долл. США. </a:t>
            </a:r>
          </a:p>
          <a:p>
            <a:pPr marL="285750" indent="-2857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Срок инвестиций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: 3-5 лет (с возможностью пролонгации на три года)</a:t>
            </a:r>
          </a:p>
          <a:p>
            <a:pPr marL="285750" indent="-2857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Средняя доходность по инвестиционному портфелю: 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12,54% годовых в тенге</a:t>
            </a:r>
          </a:p>
          <a:p>
            <a:pPr marL="285750" indent="-2857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Доля участия ТОО «</a:t>
            </a: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Самрук-Қазына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Инвест»: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до 49% в уставном капитале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304188" y="3524224"/>
            <a:ext cx="5494045" cy="144317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04188" y="5202572"/>
            <a:ext cx="5481128" cy="134508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1716" y="1562972"/>
            <a:ext cx="5536518" cy="170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SzPct val="80000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 придерживается следующего поэтапного подхода в рассмотрении проектов: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Предварительный анализ;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комплексной экспертизы проекта и (или) портфельной компании и оценка инвестиционных рисков по проекту;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комплексной проверки проекта и (или) проектной компании (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diligence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Участие в уставном капитале портфельной компании;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контроля и мониторинг инвестиций;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Выход Компании из проекта.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51960" y="3255867"/>
            <a:ext cx="1949253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проектами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61716" y="3534095"/>
            <a:ext cx="5536518" cy="140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SzPct val="80000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 осуществляет управление проектом и портфельной компанией следующим образом: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Открытие банковского счета в целях контроля целевого использования денег;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контроль систематической и планомерной отчетности, предоставляемой портфельной компанией;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Участие в корпоративном управлении портфельной компанией через представительство в органах управления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Иные формы управления, не запрещенные законодательством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321615" y="5181466"/>
            <a:ext cx="5446273" cy="136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SzPct val="80000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 рассматривает четыре сценария выхода из инвестиций: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IPO (первичное публичное размещение);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Продажа портфельным, институциональным и стратегическим инвесторам по рыночной стоимости;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Продажа доли участия стратегическому инвестору;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Продажа доли участия АО «ФНБ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Самрук-Казына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 для стратегического развития отрасли.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51960" y="4934523"/>
            <a:ext cx="1989263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Выходы из инвестиций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0098" y="1307529"/>
            <a:ext cx="2987421" cy="24006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Принятие инвестиционных решений</a:t>
            </a:r>
            <a:endParaRPr lang="ru-RU" altLang="ru-RU" sz="1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0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http://www.inform.kz/fotoarticles/20140604202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" y="1951411"/>
            <a:ext cx="1391503" cy="7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Картинки по запросу казахэкспо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8" y="2871124"/>
            <a:ext cx="1401490" cy="6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www.inform.kz/fotoarticles/20120517133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9" y="3507867"/>
            <a:ext cx="1501344" cy="91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0"/>
          <p:cNvSpPr txBox="1"/>
          <p:nvPr/>
        </p:nvSpPr>
        <p:spPr>
          <a:xfrm>
            <a:off x="183323" y="183989"/>
            <a:ext cx="8941627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l" defTabSz="914400">
              <a:defRPr sz="4000" b="0">
                <a:solidFill>
                  <a:srgbClr val="4FB6E8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</a:rPr>
              <a:t>Меры финансовой поддержки АО «Холдинг «</a:t>
            </a:r>
            <a:r>
              <a:rPr lang="ru-RU" sz="2400" b="1" dirty="0" err="1">
                <a:solidFill>
                  <a:schemeClr val="tx1"/>
                </a:solidFill>
              </a:rPr>
              <a:t>Байтерек</a:t>
            </a:r>
            <a:r>
              <a:rPr lang="ru-RU" sz="2400" b="1" dirty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86084" y="1951411"/>
            <a:ext cx="1630317" cy="82377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Средне- и долгосрочно</a:t>
            </a:r>
            <a:r>
              <a:rPr lang="kk-KZ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кредитование крупных инвестиционных проектов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79900" y="1951411"/>
            <a:ext cx="1638301" cy="81416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56300" y="1951411"/>
            <a:ext cx="1928100" cy="81416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57624" y="1951411"/>
            <a:ext cx="1458209" cy="79644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89057" y="1951411"/>
            <a:ext cx="1386920" cy="79644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03500" y="2863960"/>
            <a:ext cx="1612901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79900" y="2863960"/>
            <a:ext cx="1638301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56300" y="2863960"/>
            <a:ext cx="1928100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57624" y="2863960"/>
            <a:ext cx="1458209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489057" y="2863960"/>
            <a:ext cx="1386920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03500" y="3616166"/>
            <a:ext cx="1612901" cy="68068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03500" y="4402562"/>
            <a:ext cx="1612901" cy="68369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3500" y="1409992"/>
            <a:ext cx="8272477" cy="49818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инструментов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295324" y="2030554"/>
            <a:ext cx="1676400" cy="6832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Кредитование экспортных/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предэкспортных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операций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30902" y="1965485"/>
            <a:ext cx="194668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Кредитование текущей деятельности в рамках реализуемых инвестиционных проектов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50808" y="2125586"/>
            <a:ext cx="1458209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Font typeface="Arial"/>
              <a:buNone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Инструмент межбанковского кредитования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422649" y="2178287"/>
            <a:ext cx="1562099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Долевое финансирование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781160" y="2945314"/>
            <a:ext cx="1282980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Страхование кредита экспортера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330702" y="2994903"/>
            <a:ext cx="1524000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Предэкспортное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финансирование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192641" y="2986917"/>
            <a:ext cx="1609371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Торговое финансирование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069085" y="2994903"/>
            <a:ext cx="1278115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Font typeface="Arial"/>
              <a:buNone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Страхование займов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347200" y="2955540"/>
            <a:ext cx="1584187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defRPr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Страхование авансового платежа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690982" y="3787029"/>
            <a:ext cx="1463333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Долевое финансирование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781160" y="4400847"/>
            <a:ext cx="132079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Разработка проектной документации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30702" y="4402562"/>
            <a:ext cx="1953720" cy="68369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92600" y="4402562"/>
            <a:ext cx="210043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Привлечение инвесторов, организация долгового финансирования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8278" y="1405393"/>
            <a:ext cx="2271398" cy="49818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5259" y="1472866"/>
            <a:ext cx="150605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</p:txBody>
      </p:sp>
      <p:sp>
        <p:nvSpPr>
          <p:cNvPr id="51" name="Пятиугольник 50"/>
          <p:cNvSpPr/>
          <p:nvPr/>
        </p:nvSpPr>
        <p:spPr>
          <a:xfrm>
            <a:off x="248276" y="1946493"/>
            <a:ext cx="2271400" cy="832504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Пятиугольник 51"/>
          <p:cNvSpPr/>
          <p:nvPr/>
        </p:nvSpPr>
        <p:spPr>
          <a:xfrm>
            <a:off x="248276" y="2873414"/>
            <a:ext cx="2271400" cy="665138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ятиугольник 52"/>
          <p:cNvSpPr/>
          <p:nvPr/>
        </p:nvSpPr>
        <p:spPr>
          <a:xfrm>
            <a:off x="248276" y="3616049"/>
            <a:ext cx="2271400" cy="680801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Пятиугольник 53"/>
          <p:cNvSpPr/>
          <p:nvPr/>
        </p:nvSpPr>
        <p:spPr>
          <a:xfrm>
            <a:off x="248276" y="4414297"/>
            <a:ext cx="2271400" cy="671964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79701" y="1135436"/>
            <a:ext cx="10769499" cy="5541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75773" y="1005734"/>
            <a:ext cx="10600204" cy="2715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5147" y="1022696"/>
            <a:ext cx="10836727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Виды инструментов в разрезе подконтрольных организаций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7" y="4424196"/>
            <a:ext cx="1506054" cy="57685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8" y="5333721"/>
            <a:ext cx="1474914" cy="418686"/>
          </a:xfrm>
          <a:prstGeom prst="rect">
            <a:avLst/>
          </a:prstGeom>
          <a:ln>
            <a:noFill/>
          </a:ln>
        </p:spPr>
      </p:pic>
      <p:pic>
        <p:nvPicPr>
          <p:cNvPr id="55" name="Picture 2" descr="http://cdn.damu.kz/images/logo_damu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7" y="6054171"/>
            <a:ext cx="1481776" cy="45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ятиугольник 55"/>
          <p:cNvSpPr/>
          <p:nvPr/>
        </p:nvSpPr>
        <p:spPr>
          <a:xfrm>
            <a:off x="248276" y="5197790"/>
            <a:ext cx="2271400" cy="671964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248276" y="5945558"/>
            <a:ext cx="2271400" cy="671964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606266" y="5190037"/>
            <a:ext cx="1612901" cy="68068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06266" y="5953400"/>
            <a:ext cx="1612901" cy="6575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93748" y="5286083"/>
            <a:ext cx="1463333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Трансферт и внедрение инноваций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519676" y="5974718"/>
            <a:ext cx="1760224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малого и среднего предпринимательства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785797" y="5972179"/>
            <a:ext cx="1612901" cy="6575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794494" y="6118192"/>
            <a:ext cx="1552706" cy="240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Гарантирование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086306" y="5965071"/>
            <a:ext cx="1612901" cy="6575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086306" y="5986389"/>
            <a:ext cx="1612901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Субсидирование проектов в рамках программ 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302991" y="5972179"/>
            <a:ext cx="1612901" cy="6575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326082" y="6122450"/>
            <a:ext cx="1528620" cy="240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 </a:t>
            </a:r>
          </a:p>
        </p:txBody>
      </p:sp>
    </p:spTree>
    <p:extLst>
      <p:ext uri="{BB962C8B-B14F-4D97-AF65-F5344CB8AC3E}">
        <p14:creationId xmlns:p14="http://schemas.microsoft.com/office/powerpoint/2010/main" val="289859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593976" y="4959238"/>
            <a:ext cx="1963271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нефтегазовый сервис, энергетика, недвижимость, финансовый, страховой сектор, 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500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355634" y="3507621"/>
            <a:ext cx="1776981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Инфраструктурные проекты, недвижимость, разведка и добыча и др., кроме нефти и газа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200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2" descr="http://www.inform.kz/fotoarticles/20120517133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44" y="1241472"/>
            <a:ext cx="1124389" cy="68712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10"/>
          <p:cNvSpPr txBox="1"/>
          <p:nvPr/>
        </p:nvSpPr>
        <p:spPr>
          <a:xfrm>
            <a:off x="183323" y="183989"/>
            <a:ext cx="8941627" cy="461665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FB6E8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Меры финансовой поддержки АО «Холдинг «</a:t>
            </a:r>
            <a:r>
              <a:rPr lang="ru-RU" dirty="0" err="1">
                <a:solidFill>
                  <a:schemeClr val="tx1"/>
                </a:solidFill>
              </a:rPr>
              <a:t>Байтерек</a:t>
            </a:r>
            <a:r>
              <a:rPr lang="ru-RU" dirty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701" y="1135436"/>
            <a:ext cx="10806546" cy="55411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5773" y="1005734"/>
            <a:ext cx="10600204" cy="2715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47" y="1022696"/>
            <a:ext cx="10836727" cy="2862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Казына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Капитал Менеджмент»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902" y="1339556"/>
            <a:ext cx="3545347" cy="52893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2381" y="1339556"/>
            <a:ext cx="7120077" cy="52893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701" y="1547826"/>
            <a:ext cx="3558713" cy="459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Об институте: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Создан в 200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году Указом президента РК.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100% принадлежит Правительству Казахстана через единственного акционера - АО «Национальный управляющий холдинг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Байтерек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», который возглавляет премьер-министра Казахстана.</a:t>
            </a:r>
          </a:p>
          <a:p>
            <a:pPr algn="just"/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Статус и мандат: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private equity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в Казахстане в целях содействия устойчивому экономического развитию Казахстана.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самостоятельного кластера управляющих компаний и фондов для эффективного развития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в Казахстане.</a:t>
            </a:r>
          </a:p>
          <a:p>
            <a:pPr algn="just"/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Портфель: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ККМ инвестирует в перспективные и стратегически важные фонды прямых инвестиций.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14 фондов прямых инвестиций с участием ККМ, включая 5 активных.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7 фондов создано по инициативе Президента и Правительства Казахстана.</a:t>
            </a:r>
          </a:p>
          <a:p>
            <a:pPr marL="0" lvl="1" algn="just">
              <a:spcBef>
                <a:spcPts val="600"/>
              </a:spcBef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Традиционный горизонт инвестирования – 5 лет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xmlns="" id="{7A12B521-6FD1-8D4E-9FE8-952ABBA50055}"/>
              </a:ext>
            </a:extLst>
          </p:cNvPr>
          <p:cNvSpPr txBox="1">
            <a:spLocks/>
          </p:cNvSpPr>
          <p:nvPr/>
        </p:nvSpPr>
        <p:spPr bwMode="auto">
          <a:xfrm>
            <a:off x="6082058" y="1297840"/>
            <a:ext cx="2520950" cy="536628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75"/>
              </a:spcBef>
              <a:buFont typeface="Arial" panose="020B0604020202020204" pitchFamily="34" charset="0"/>
              <a:buNone/>
            </a:pPr>
            <a:r>
              <a:rPr lang="ru-RU" altLang="ru-RU" sz="1400" b="1" kern="1200" dirty="0">
                <a:latin typeface="Arial" panose="020B0604020202020204" pitchFamily="34" charset="0"/>
              </a:rPr>
              <a:t>Инструменты – Фонды</a:t>
            </a:r>
          </a:p>
          <a:p>
            <a:pPr algn="ctr">
              <a:lnSpc>
                <a:spcPct val="80000"/>
              </a:lnSpc>
              <a:spcBef>
                <a:spcPts val="175"/>
              </a:spcBef>
              <a:buFont typeface="Arial" panose="020B0604020202020204" pitchFamily="34" charset="0"/>
              <a:buNone/>
            </a:pPr>
            <a:r>
              <a:rPr lang="en-US" sz="1400" dirty="0">
                <a:hlinkClick r:id="rId4"/>
              </a:rPr>
              <a:t>http://kcm-kazyna.kz/funds</a:t>
            </a:r>
            <a:endParaRPr lang="ru-RU" altLang="ru-RU" sz="1400" b="1" kern="1200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68057" y="1761565"/>
            <a:ext cx="6983719" cy="48150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Rectangle 14"/>
          <p:cNvSpPr/>
          <p:nvPr/>
        </p:nvSpPr>
        <p:spPr bwMode="auto">
          <a:xfrm>
            <a:off x="5677681" y="4397661"/>
            <a:ext cx="1783549" cy="5115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Falah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Growth Fund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(2008)</a:t>
            </a:r>
          </a:p>
        </p:txBody>
      </p:sp>
      <p:sp>
        <p:nvSpPr>
          <p:cNvPr id="35" name="Rectangle 14"/>
          <p:cNvSpPr/>
          <p:nvPr/>
        </p:nvSpPr>
        <p:spPr bwMode="auto">
          <a:xfrm>
            <a:off x="5677681" y="3083380"/>
            <a:ext cx="1666205" cy="3549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Wolfensohn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Capital Partners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(2008)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6" name="Rectangle 14"/>
          <p:cNvSpPr/>
          <p:nvPr/>
        </p:nvSpPr>
        <p:spPr bwMode="auto">
          <a:xfrm>
            <a:off x="7434902" y="3083381"/>
            <a:ext cx="1600992" cy="3789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CITIC </a:t>
            </a: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Kazyna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Investment Fund I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(2010)</a:t>
            </a:r>
          </a:p>
        </p:txBody>
      </p:sp>
      <p:sp>
        <p:nvSpPr>
          <p:cNvPr id="37" name="Rectangle 14"/>
          <p:cNvSpPr/>
          <p:nvPr/>
        </p:nvSpPr>
        <p:spPr bwMode="auto">
          <a:xfrm>
            <a:off x="9132614" y="3079378"/>
            <a:ext cx="1571245" cy="3819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DBK Equity Fund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9" name="Rectangle 14"/>
          <p:cNvSpPr/>
          <p:nvPr/>
        </p:nvSpPr>
        <p:spPr bwMode="auto">
          <a:xfrm>
            <a:off x="3929220" y="4397850"/>
            <a:ext cx="1671166" cy="5115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Russian-Kazakhstan Nanotechnologies Fund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2008)</a:t>
            </a:r>
          </a:p>
        </p:txBody>
      </p:sp>
      <p:sp>
        <p:nvSpPr>
          <p:cNvPr id="40" name="Rectangle 14"/>
          <p:cNvSpPr/>
          <p:nvPr/>
        </p:nvSpPr>
        <p:spPr bwMode="auto">
          <a:xfrm>
            <a:off x="5692513" y="1841630"/>
            <a:ext cx="1651210" cy="486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lvl="0" algn="ctr" defTabSz="839588" font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Macquarie Russia and CIS Infrastructure Fund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9</a:t>
            </a: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1" name="Rectangle 14"/>
          <p:cNvSpPr/>
          <p:nvPr/>
        </p:nvSpPr>
        <p:spPr bwMode="auto">
          <a:xfrm>
            <a:off x="3918437" y="1852866"/>
            <a:ext cx="1654868" cy="5031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algn="ctr" defTabSz="839588" font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Aureos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Central Asia Fund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7</a:t>
            </a: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2" name="Rectangle 14"/>
          <p:cNvSpPr/>
          <p:nvPr/>
        </p:nvSpPr>
        <p:spPr bwMode="auto">
          <a:xfrm>
            <a:off x="3919477" y="3070249"/>
            <a:ext cx="1663636" cy="3704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lvl="0" algn="ctr" defTabSz="839588" font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Kazakhstan Growth Fund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09</a:t>
            </a: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4" name="Rectangle 14"/>
          <p:cNvSpPr/>
          <p:nvPr/>
        </p:nvSpPr>
        <p:spPr bwMode="auto">
          <a:xfrm>
            <a:off x="9124950" y="1859867"/>
            <a:ext cx="1578910" cy="4682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Islamic Infrastructure Fund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(2009)</a:t>
            </a:r>
          </a:p>
        </p:txBody>
      </p:sp>
      <p:sp>
        <p:nvSpPr>
          <p:cNvPr id="45" name="Rectangle 14"/>
          <p:cNvSpPr/>
          <p:nvPr/>
        </p:nvSpPr>
        <p:spPr bwMode="auto">
          <a:xfrm>
            <a:off x="7516905" y="4414533"/>
            <a:ext cx="1502781" cy="507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Baiterek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Venture Fund</a:t>
            </a:r>
          </a:p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(201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4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6" name="Rectangle 14"/>
          <p:cNvSpPr/>
          <p:nvPr/>
        </p:nvSpPr>
        <p:spPr bwMode="auto">
          <a:xfrm>
            <a:off x="7416364" y="1842682"/>
            <a:ext cx="1654868" cy="4764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lvl="0" algn="ctr" defTabSz="839588" font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ADM Kazakhstan Capital Restructuring Fund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10</a:t>
            </a: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7" name="Rectangle 14"/>
          <p:cNvSpPr/>
          <p:nvPr/>
        </p:nvSpPr>
        <p:spPr bwMode="auto">
          <a:xfrm>
            <a:off x="9115376" y="4441735"/>
            <a:ext cx="1588483" cy="4722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Kazakhstan Infrastructure Fund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(201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4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51" name="Rectangle 14"/>
          <p:cNvSpPr/>
          <p:nvPr/>
        </p:nvSpPr>
        <p:spPr bwMode="auto">
          <a:xfrm>
            <a:off x="3941486" y="5862138"/>
            <a:ext cx="1455079" cy="6886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Almex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– </a:t>
            </a: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Baiterek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Fund*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(2015)</a:t>
            </a:r>
          </a:p>
        </p:txBody>
      </p:sp>
      <p:sp>
        <p:nvSpPr>
          <p:cNvPr id="54" name="Rectangle 14"/>
          <p:cNvSpPr/>
          <p:nvPr/>
        </p:nvSpPr>
        <p:spPr bwMode="auto">
          <a:xfrm>
            <a:off x="8322404" y="5872256"/>
            <a:ext cx="1578301" cy="7231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KCM Sustainable Development Fund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920223" y="2380491"/>
            <a:ext cx="1651295" cy="625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14448" y="2364463"/>
            <a:ext cx="1638194" cy="647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5136" y="3505680"/>
            <a:ext cx="1657728" cy="8397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123961" y="2374417"/>
            <a:ext cx="1579899" cy="642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1917" y="2408360"/>
            <a:ext cx="1725772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Малый и средний бизнес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37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631600" y="2376397"/>
            <a:ext cx="1725772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Инфраструктурные проекты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650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817683" y="3474440"/>
            <a:ext cx="1862150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Пищевая, легкая промышленность, металлургия, деревообработка и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80,8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013203" y="2371914"/>
            <a:ext cx="1725772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Инфраструктурные проекты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226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407910" y="2378516"/>
            <a:ext cx="1651295" cy="6387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389604" y="2406385"/>
            <a:ext cx="1725772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Несырьевые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сектора экономики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100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105565" y="3564502"/>
            <a:ext cx="1598295" cy="7808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049871" y="3542901"/>
            <a:ext cx="1679392" cy="7694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Проекты Банка Развития Казахстана и БРК-Лизинг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100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426236" y="3525313"/>
            <a:ext cx="1632969" cy="8200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71168" y="3521190"/>
            <a:ext cx="1651295" cy="8242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652861" y="3508719"/>
            <a:ext cx="1685071" cy="7694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Альтернативные энергетические и финансовые услуги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250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835383" y="4962297"/>
            <a:ext cx="1821777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инновацион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-ной активности частного капитала,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нанотехнологий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51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929220" y="4962297"/>
            <a:ext cx="1657728" cy="8397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657159" y="4967392"/>
            <a:ext cx="1819405" cy="8339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40842" y="4987207"/>
            <a:ext cx="1478583" cy="8275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458838" y="4965606"/>
            <a:ext cx="1612884" cy="7694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Приоритетные отрасли ГПИИР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12,7 млрд. тенге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161259" y="5013892"/>
            <a:ext cx="1598295" cy="7808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105565" y="4992291"/>
            <a:ext cx="1679392" cy="7694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нфраструктура и отрасли в рамках программы ГПИИР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105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443634" y="5861459"/>
            <a:ext cx="1909008" cy="688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390683" y="5856991"/>
            <a:ext cx="2085881" cy="7694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АПК и пищевая промышленность, отрасли ГПИИР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468 млн тенге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44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0"/>
          <p:cNvSpPr txBox="1"/>
          <p:nvPr/>
        </p:nvSpPr>
        <p:spPr>
          <a:xfrm>
            <a:off x="183323" y="183989"/>
            <a:ext cx="8941627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l" defTabSz="914400">
              <a:defRPr sz="4000" b="0">
                <a:solidFill>
                  <a:srgbClr val="4FB6E8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</a:rPr>
              <a:t>Меры финансовой поддержки АО «Холдинг «</a:t>
            </a:r>
            <a:r>
              <a:rPr lang="ru-RU" sz="2400" b="1" dirty="0" err="1">
                <a:solidFill>
                  <a:schemeClr val="tx1"/>
                </a:solidFill>
              </a:rPr>
              <a:t>КазАгро</a:t>
            </a:r>
            <a:r>
              <a:rPr lang="ru-RU" sz="2400" b="1" dirty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40536" y="1135436"/>
            <a:ext cx="4308664" cy="501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53082" y="1837062"/>
            <a:ext cx="4193177" cy="30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2969" y="1854025"/>
            <a:ext cx="4713402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Коротко о структуре «АО «НУХ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КазАгро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40536" y="1301359"/>
            <a:ext cx="3069926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АО «НУХ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КазАгро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создан в целях реализации государственной политики по стимулированию развития агропромышленного комплекса Республики Казахстан Указом Президента Республики Казахстан от 11 декабря 2006 года № 220.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02755" y="984106"/>
            <a:ext cx="4193177" cy="30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2642" y="1001069"/>
            <a:ext cx="4713402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Коротко об «АО «НУХ «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КазАгро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657809" y="3016745"/>
            <a:ext cx="423812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Совет директоров включает: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СД – Заместитель Премьер-министра РК-министр сельского хозяйства РК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Член СД – Министр финансов РК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Член СД – Министр национальной экономики РК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64320" y="4090232"/>
            <a:ext cx="43151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Финансовые показатели, млрд. тенге (2018):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63763566"/>
              </p:ext>
            </p:extLst>
          </p:nvPr>
        </p:nvGraphicFramePr>
        <p:xfrm>
          <a:off x="6610240" y="4351016"/>
          <a:ext cx="4268419" cy="164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102" y="1421668"/>
            <a:ext cx="1186830" cy="492100"/>
          </a:xfrm>
          <a:prstGeom prst="rect">
            <a:avLst/>
          </a:prstGeom>
          <a:ln>
            <a:noFill/>
          </a:ln>
        </p:spPr>
      </p:pic>
      <p:sp>
        <p:nvSpPr>
          <p:cNvPr id="2" name="AutoShape 2" descr="ÐÐ°ÑÑÐ¸Ð½ÐºÐ¸ Ð¿Ð¾ Ð·Ð°Ð¿ÑÐ¾ÑÑ Ð°ÐºÐº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http://www.kazagro.kz/fond-theme/images/logo/ru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8" descr="ÐÐ°ÑÑÐ¸Ð½ÐºÐ¸ Ð¿Ð¾ Ð·Ð°Ð¿ÑÐ¾ÑÑ Ð¿ÑÐ¾Ð´ÐºÐ¾ÑÐ¿Ð¾ÑÐ°ÑÐ¸Ñ Ð»Ð¾Ð³Ð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7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79700" y="2134557"/>
            <a:ext cx="6424029" cy="402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497" y="951833"/>
            <a:ext cx="6551636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АО «НУХ «КазАгро»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интегрированный институт развития, включающий в себя 4 дочерних организаций, использующих широкий спектр инструментов поддержки субъектов агропромышленного комплекса Республики Казахстан.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3324" y="6332510"/>
            <a:ext cx="1076587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* в структуру на 01.08.2019 года также входят АО «КазАгроГарант», ТОО «Казагромаркетинг», АО «КазАгроПродукт», в отношении которых приняты меры по ликвидации и реорганизации посредством объединения с другими дочерними компаниями АО «Холдинг «КазАгро»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9700" y="2134558"/>
            <a:ext cx="6424029" cy="34624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структуру АО «НУХ «КазАгро» входят следующие дочерние организации*: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Финансовые институты, участвующие в финансировании агропромышленных предприятий: АО «Аграрная кредитная корпорация», АО «КазАгроФинанс»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«Фонд финансовой поддержки сельского хозяйства»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«Продовольственная контрактная корпорация», осуществляющая функции поддержания резервного запаса зерна в целях обеспечения продовольственной безопасности страны.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9d1cb93c-d9b5-48df-ad3b-b28d5d1fa9e9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57778" r="80587" b="21905"/>
          <a:stretch/>
        </p:blipFill>
        <p:spPr>
          <a:xfrm>
            <a:off x="4381914" y="3471350"/>
            <a:ext cx="1103653" cy="1016313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 descr="9d1cb93c-d9b5-48df-ad3b-b28d5d1fa9e9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9" t="58412" r="11116" b="31112"/>
          <a:stretch/>
        </p:blipFill>
        <p:spPr>
          <a:xfrm>
            <a:off x="410359" y="3661958"/>
            <a:ext cx="1876426" cy="635099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 descr="9d1cb93c-d9b5-48df-ad3b-b28d5d1fa9e9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58572" r="64478" b="23651"/>
          <a:stretch/>
        </p:blipFill>
        <p:spPr>
          <a:xfrm>
            <a:off x="2615806" y="3557990"/>
            <a:ext cx="1016157" cy="843034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 descr="9d1cb93c-d9b5-48df-ad3b-b28d5d1fa9e9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58730" r="52843" b="23968"/>
          <a:stretch/>
        </p:blipFill>
        <p:spPr>
          <a:xfrm>
            <a:off x="2481325" y="5127476"/>
            <a:ext cx="1057317" cy="10021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52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13317</TotalTime>
  <Words>1837</Words>
  <Application>Microsoft Office PowerPoint</Application>
  <PresentationFormat>Произвольный</PresentationFormat>
  <Paragraphs>301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Futura</vt:lpstr>
      <vt:lpstr>Georgia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 Yun</dc:creator>
  <cp:lastModifiedBy>Жамбыл</cp:lastModifiedBy>
  <cp:revision>224</cp:revision>
  <cp:lastPrinted>2019-07-16T08:49:55Z</cp:lastPrinted>
  <dcterms:created xsi:type="dcterms:W3CDTF">2018-10-23T04:36:15Z</dcterms:created>
  <dcterms:modified xsi:type="dcterms:W3CDTF">2019-09-07T06:44:00Z</dcterms:modified>
</cp:coreProperties>
</file>